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90" r:id="rId5"/>
    <p:sldId id="282" r:id="rId6"/>
    <p:sldId id="283" r:id="rId7"/>
    <p:sldId id="261" r:id="rId8"/>
    <p:sldId id="279" r:id="rId9"/>
    <p:sldId id="280" r:id="rId10"/>
    <p:sldId id="281" r:id="rId11"/>
    <p:sldId id="263" r:id="rId12"/>
    <p:sldId id="284" r:id="rId13"/>
    <p:sldId id="285" r:id="rId14"/>
    <p:sldId id="264" r:id="rId15"/>
    <p:sldId id="286" r:id="rId16"/>
    <p:sldId id="269" r:id="rId17"/>
    <p:sldId id="287" r:id="rId18"/>
    <p:sldId id="288" r:id="rId19"/>
    <p:sldId id="289" r:id="rId20"/>
  </p:sldIdLst>
  <p:sldSz cx="9144000" cy="6858000" type="screen4x3"/>
  <p:notesSz cx="6858000" cy="9144000"/>
  <p:defaultTextStyle>
    <a:defPPr>
      <a:defRPr lang="en-M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DF5B08-BA61-4BDB-B950-37AFA0548419}" v="475" dt="2021-09-26T15:53:43.0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80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108492-50E2-4454-87FA-DC5E42CE6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MO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971887E-F783-40DD-BA20-DBBC9AF3A0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MO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5BF970A-C7AA-4AC0-B687-402E05CF8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2B83-4D1B-2D4D-8846-16CE433230EA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06FE26B-4064-42B9-BDC4-94A73DA8E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CF7FAE-13A3-4533-A448-6165478D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E581-1665-8B45-B172-1CFB83756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90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CABB16-123A-403F-8849-B363476CB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MO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A723EC8-2D90-49B1-9E26-E2353AFCB1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MO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067BB72-51D4-456B-A219-BC2980FBA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2B83-4D1B-2D4D-8846-16CE433230EA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1B695D0-1B32-4BBF-A098-2FFA51769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065D4DC-9145-464B-AB20-88A001E58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E581-1665-8B45-B172-1CFB83756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55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E613DC49-40C5-47D7-96D0-ED1363BCBD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MO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1254626-B9EF-4602-BC18-B5276D26D6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MO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2058830-2317-4B3F-80F2-B29629193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2B83-4D1B-2D4D-8846-16CE433230EA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3EF4AF9-17E0-4244-9755-446C6039F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F490D50-653D-4F84-94A3-6AD638AFB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E581-1665-8B45-B172-1CFB83756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76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024498-CC18-4CC6-A05E-CBF7D934A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MO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D79CE45-4E65-467B-97C7-574C741FA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MO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EC5E154-D753-44B5-A816-CA4E3C656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2B83-4D1B-2D4D-8846-16CE433230EA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F42093B-678C-4FAA-A393-D81B917F2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FBC1039-CE33-4EEB-9B90-A0D44E6AB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E581-1665-8B45-B172-1CFB83756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5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28B49C4-CC67-42E9-8D56-2EA7537D2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MO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678BBA7-57DC-4C7A-906F-6BD13EDD6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596210C-7F4C-4DCB-BAA7-BAC3D8E30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2B83-4D1B-2D4D-8846-16CE433230EA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F774B26-31C8-4C2F-94ED-BA9D5A618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340A1F3-6C98-4830-B328-3C887355A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E581-1665-8B45-B172-1CFB83756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7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47F758-33D8-49E3-BC34-984BE74A2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MO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02EE843-7A25-45EF-8B8B-85F49A1D58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MO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FC2792A-7D07-4D9D-874C-D8C89A92E7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MO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1976B1C-978A-4B9A-8738-04F5552CB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2B83-4D1B-2D4D-8846-16CE433230EA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CF9CAFF-5A5E-4A04-91C8-7BAEC4499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2FFFBE9-5CFB-4AC2-81B9-7DAF4A1F1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E581-1665-8B45-B172-1CFB83756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797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491ED0-B189-4F1B-9204-683A85BEB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MO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916DA90-9C34-4F92-8617-BDB8863AF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1A5CFD6-4854-43E0-8191-EEE002950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MO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AEF85ECA-ED91-4920-96CB-C5BF50F254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93668C7-871F-4852-B790-CC96B18AB0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MO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59694942-12A0-4374-BF5E-3A67513E7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2B83-4D1B-2D4D-8846-16CE433230EA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ACAC2801-5683-4F1A-883C-F1312F099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FFBB18C-76C8-4AC8-8114-1725629D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E581-1665-8B45-B172-1CFB83756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805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0DE235C-CF77-4B59-9B79-8C24F35BE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MO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BE99B8E-2B5A-4606-BE9F-4E576FC59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2B83-4D1B-2D4D-8846-16CE433230EA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CBBE96A-FFBC-4440-8D8A-060D38000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7BA89EB-B4C7-4142-9EEB-782879C55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E581-1665-8B45-B172-1CFB83756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36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95B7BF8A-50B6-4645-BCAF-CB4F98005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2B83-4D1B-2D4D-8846-16CE433230EA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B04E8518-1ECD-47C1-937E-FB18592E9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7D771F6-C917-4C9C-AAAD-54FBD27FA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E581-1665-8B45-B172-1CFB83756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64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975D90-B098-44CB-9399-16EDECF84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MO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EF49A7F-E8D9-43F7-AACD-A931464A2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MO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1BD0CB3-344B-4597-8EDF-F67AD7087A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6FF23A7-5E93-4B97-9E8C-2480E4E57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2B83-4D1B-2D4D-8846-16CE433230EA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67E3DFC-8C8F-4843-9680-7FCDB871D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5068C18-5BF7-48E0-A57E-B155C13D7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E581-1665-8B45-B172-1CFB83756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818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61C3254-2C80-4056-85F4-50B9DFCA6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MO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FFC1B1D-7B05-4CEA-B179-3CFF93E9A9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MO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E5F09BD-DE1C-4B39-AF70-47660FF52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AAB177D-FBC9-4189-AA0A-652C1A7D0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2B83-4D1B-2D4D-8846-16CE433230EA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7CE7C7B-0AF6-475B-9658-9A94D8FD5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AFAA869-BEF8-4A23-B07A-FADA1DC8F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E581-1665-8B45-B172-1CFB83756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72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C080E0B3-6C9E-4BF4-B08E-6F23881B9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MO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48207CE-063A-4283-966B-E1C3BFF05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MO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F3DACCE-3110-4A9F-A01A-E4C27DF4C3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32B83-4D1B-2D4D-8846-16CE433230EA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61894FA-03FC-47FF-BB4D-FCAF117D04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9F72627-5223-4AD0-BDAC-79A8BC87B0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6E581-1665-8B45-B172-1CFB83756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12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M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14141"/>
            <a:ext cx="6858000" cy="2387600"/>
          </a:xfrm>
        </p:spPr>
        <p:txBody>
          <a:bodyPr>
            <a:normAutofit/>
          </a:bodyPr>
          <a:lstStyle/>
          <a:p>
            <a:r>
              <a:rPr lang="en-US" sz="8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Revision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73726"/>
            <a:ext cx="6858000" cy="721293"/>
          </a:xfrm>
        </p:spPr>
        <p:txBody>
          <a:bodyPr>
            <a:normAutofit/>
          </a:bodyPr>
          <a:lstStyle/>
          <a:p>
            <a:r>
              <a:rPr lang="en-US" sz="360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P3 Sem 1</a:t>
            </a:r>
          </a:p>
        </p:txBody>
      </p:sp>
    </p:spTree>
    <p:extLst>
      <p:ext uri="{BB962C8B-B14F-4D97-AF65-F5344CB8AC3E}">
        <p14:creationId xmlns:p14="http://schemas.microsoft.com/office/powerpoint/2010/main" val="998794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154" y="1462733"/>
            <a:ext cx="8733692" cy="519321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 startAt="7"/>
            </a:pPr>
            <a:r>
              <a:rPr lang="en-US" sz="3000" dirty="0">
                <a:latin typeface="Times New Roman"/>
                <a:cs typeface="Times New Roman"/>
              </a:rPr>
              <a:t>She _______ my mother. I love her.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 startAt="7"/>
            </a:pPr>
            <a:r>
              <a:rPr lang="en-US" sz="2800" dirty="0">
                <a:latin typeface="Times New Roman"/>
                <a:cs typeface="Times New Roman"/>
              </a:rPr>
              <a:t>Look at the birds! They __________ flying in the sky.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 startAt="7"/>
            </a:pPr>
            <a:r>
              <a:rPr lang="en-US" sz="2800" dirty="0">
                <a:latin typeface="Times New Roman"/>
                <a:cs typeface="Times New Roman"/>
              </a:rPr>
              <a:t>I __________ eight years old.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 startAt="7"/>
            </a:pPr>
            <a:r>
              <a:rPr lang="en-US" sz="2800" dirty="0">
                <a:latin typeface="Times New Roman"/>
                <a:cs typeface="Times New Roman"/>
              </a:rPr>
              <a:t>We _____ classmates. We study in Holy Family School.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 startAt="7"/>
            </a:pPr>
            <a:r>
              <a:rPr lang="en-US" sz="2800" dirty="0">
                <a:latin typeface="Times New Roman"/>
                <a:cs typeface="Times New Roman"/>
              </a:rPr>
              <a:t>You _________ a policeman. You _________ strong.</a:t>
            </a:r>
          </a:p>
          <a:p>
            <a:pPr>
              <a:lnSpc>
                <a:spcPct val="200000"/>
              </a:lnSpc>
            </a:pP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8505" y="1688734"/>
            <a:ext cx="632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 ’</a:t>
            </a:r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32516" y="2541751"/>
            <a:ext cx="8789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 ’</a:t>
            </a:r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8414" y="3429000"/>
            <a:ext cx="8601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 ’</a:t>
            </a:r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418" y="108021"/>
            <a:ext cx="8363164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 Fill in the blanks with </a:t>
            </a:r>
            <a:r>
              <a:rPr lang="en-US" sz="4000" b="1" dirty="0">
                <a:solidFill>
                  <a:srgbClr val="008000"/>
                </a:solidFill>
                <a:latin typeface="+mn-lt"/>
                <a:cs typeface="Times New Roman" panose="02020603050405020304" pitchFamily="18" charset="0"/>
              </a:rPr>
              <a:t>’</a:t>
            </a:r>
            <a:r>
              <a:rPr lang="en-US" sz="4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4000" b="1" dirty="0">
                <a:solidFill>
                  <a:srgbClr val="008000"/>
                </a:solidFill>
                <a:latin typeface="+mn-lt"/>
                <a:cs typeface="Times New Roman" panose="02020603050405020304" pitchFamily="18" charset="0"/>
              </a:rPr>
              <a:t>’</a:t>
            </a:r>
            <a:r>
              <a:rPr lang="en-US" sz="4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4000" b="1" dirty="0">
                <a:solidFill>
                  <a:srgbClr val="008000"/>
                </a:solidFill>
                <a:latin typeface="+mn-lt"/>
                <a:cs typeface="Times New Roman" panose="02020603050405020304" pitchFamily="18" charset="0"/>
              </a:rPr>
              <a:t>’</a:t>
            </a:r>
            <a:r>
              <a:rPr lang="en-US" sz="4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4">
            <a:extLst>
              <a:ext uri="{FF2B5EF4-FFF2-40B4-BE49-F238E27FC236}">
                <a16:creationId xmlns:a16="http://schemas.microsoft.com/office/drawing/2014/main" id="{4F387394-5744-4991-8ED2-5A112D7DF6C5}"/>
              </a:ext>
            </a:extLst>
          </p:cNvPr>
          <p:cNvSpPr txBox="1"/>
          <p:nvPr/>
        </p:nvSpPr>
        <p:spPr>
          <a:xfrm>
            <a:off x="1155273" y="4255823"/>
            <a:ext cx="8789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 ’</a:t>
            </a:r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re</a:t>
            </a:r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05725E64-5E7C-40DA-9141-0A0757BC8E02}"/>
              </a:ext>
            </a:extLst>
          </p:cNvPr>
          <p:cNvSpPr txBox="1"/>
          <p:nvPr/>
        </p:nvSpPr>
        <p:spPr>
          <a:xfrm>
            <a:off x="1269111" y="5101943"/>
            <a:ext cx="8789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 ’</a:t>
            </a:r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re</a:t>
            </a:r>
          </a:p>
        </p:txBody>
      </p:sp>
      <p:sp>
        <p:nvSpPr>
          <p:cNvPr id="10" name="TextBox 4">
            <a:extLst>
              <a:ext uri="{FF2B5EF4-FFF2-40B4-BE49-F238E27FC236}">
                <a16:creationId xmlns:a16="http://schemas.microsoft.com/office/drawing/2014/main" id="{2EBF3BAB-8725-4C0F-9B60-9D66770BCDAB}"/>
              </a:ext>
            </a:extLst>
          </p:cNvPr>
          <p:cNvSpPr txBox="1"/>
          <p:nvPr/>
        </p:nvSpPr>
        <p:spPr>
          <a:xfrm>
            <a:off x="5551432" y="5101943"/>
            <a:ext cx="8789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 ’</a:t>
            </a:r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re</a:t>
            </a:r>
          </a:p>
        </p:txBody>
      </p:sp>
    </p:spTree>
    <p:extLst>
      <p:ext uri="{BB962C8B-B14F-4D97-AF65-F5344CB8AC3E}">
        <p14:creationId xmlns:p14="http://schemas.microsoft.com/office/powerpoint/2010/main" val="408793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64" y="120951"/>
            <a:ext cx="9042402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x-none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Answer the questions in complete sentences.</a:t>
            </a:r>
            <a:endParaRPr lang="en-US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703" y="1397259"/>
            <a:ext cx="8850923" cy="49013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3000" dirty="0">
                <a:latin typeface="Times New Roman"/>
                <a:cs typeface="Times New Roman"/>
              </a:rPr>
              <a:t> </a:t>
            </a:r>
            <a:r>
              <a:rPr lang="en-US" sz="3000" dirty="0">
                <a:highlight>
                  <a:srgbClr val="FFFF00"/>
                </a:highlight>
                <a:latin typeface="Times New Roman"/>
                <a:cs typeface="Times New Roman"/>
              </a:rPr>
              <a:t>Are you</a:t>
            </a:r>
            <a:r>
              <a:rPr lang="en-US" sz="3000" dirty="0">
                <a:latin typeface="Times New Roman"/>
                <a:cs typeface="Times New Roman"/>
              </a:rPr>
              <a:t> a student?</a:t>
            </a:r>
          </a:p>
          <a:p>
            <a:pPr>
              <a:lnSpc>
                <a:spcPct val="150000"/>
              </a:lnSpc>
            </a:pPr>
            <a:r>
              <a:rPr lang="en-US" sz="3000" dirty="0">
                <a:latin typeface="Times New Roman"/>
                <a:cs typeface="Times New Roman"/>
              </a:rPr>
              <a:t>   __________, ___________________________ </a:t>
            </a:r>
          </a:p>
          <a:p>
            <a:pPr>
              <a:lnSpc>
                <a:spcPct val="150000"/>
              </a:lnSpc>
            </a:pPr>
            <a:r>
              <a:rPr lang="en-US" sz="3000" dirty="0">
                <a:latin typeface="Times New Roman"/>
                <a:cs typeface="Times New Roman"/>
              </a:rPr>
              <a:t>2.  </a:t>
            </a:r>
            <a:r>
              <a:rPr lang="en-US" sz="3000" dirty="0">
                <a:highlight>
                  <a:srgbClr val="FFFF00"/>
                </a:highlight>
                <a:latin typeface="Times New Roman"/>
                <a:cs typeface="Times New Roman"/>
              </a:rPr>
              <a:t>Is the boy</a:t>
            </a:r>
            <a:r>
              <a:rPr lang="en-US" sz="3000" dirty="0">
                <a:latin typeface="Times New Roman"/>
                <a:cs typeface="Times New Roman"/>
              </a:rPr>
              <a:t> reading now? (singing)</a:t>
            </a:r>
          </a:p>
          <a:p>
            <a:pPr>
              <a:lnSpc>
                <a:spcPct val="150000"/>
              </a:lnSpc>
            </a:pPr>
            <a:r>
              <a:rPr lang="en-US" sz="3000" dirty="0">
                <a:latin typeface="Times New Roman"/>
                <a:cs typeface="Times New Roman"/>
              </a:rPr>
              <a:t>   ______, _____________. ______________________</a:t>
            </a:r>
          </a:p>
          <a:p>
            <a:pPr>
              <a:lnSpc>
                <a:spcPct val="150000"/>
              </a:lnSpc>
            </a:pPr>
            <a:r>
              <a:rPr lang="en-US" sz="3000" dirty="0">
                <a:latin typeface="Times New Roman"/>
                <a:cs typeface="Times New Roman"/>
              </a:rPr>
              <a:t>3.  </a:t>
            </a:r>
            <a:r>
              <a:rPr lang="en-US" sz="3000" dirty="0">
                <a:highlight>
                  <a:srgbClr val="FFFF00"/>
                </a:highlight>
                <a:latin typeface="Times New Roman"/>
                <a:cs typeface="Times New Roman"/>
              </a:rPr>
              <a:t>Are the girls</a:t>
            </a:r>
            <a:r>
              <a:rPr lang="en-US" sz="3000" dirty="0">
                <a:latin typeface="Times New Roman"/>
                <a:cs typeface="Times New Roman"/>
              </a:rPr>
              <a:t> watching movie? (TV)</a:t>
            </a:r>
          </a:p>
          <a:p>
            <a:pPr>
              <a:lnSpc>
                <a:spcPct val="150000"/>
              </a:lnSpc>
            </a:pPr>
            <a:r>
              <a:rPr lang="en-US" sz="3000" dirty="0">
                <a:latin typeface="Times New Roman"/>
                <a:cs typeface="Times New Roman"/>
              </a:rPr>
              <a:t>   ______,____________. ________________________</a:t>
            </a:r>
          </a:p>
          <a:p>
            <a:pPr>
              <a:lnSpc>
                <a:spcPct val="150000"/>
              </a:lnSpc>
            </a:pPr>
            <a:endParaRPr lang="en-US" sz="3000" dirty="0"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2170" y="2182569"/>
            <a:ext cx="8514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Yes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83707" y="2182568"/>
            <a:ext cx="4648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  <a:cs typeface="Times New Roman"/>
              </a:rPr>
              <a:t>I am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 a student.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5290" y="3524764"/>
            <a:ext cx="748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No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21540" y="3524764"/>
            <a:ext cx="1633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he isn’t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61500" y="3524763"/>
            <a:ext cx="37242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He is singing now.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5439" y="4909766"/>
            <a:ext cx="748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No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03635" y="4909765"/>
            <a:ext cx="23428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they aren’t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79128" y="4909766"/>
            <a:ext cx="46480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They are watching TV.</a:t>
            </a:r>
          </a:p>
        </p:txBody>
      </p:sp>
    </p:spTree>
    <p:extLst>
      <p:ext uri="{BB962C8B-B14F-4D97-AF65-F5344CB8AC3E}">
        <p14:creationId xmlns:p14="http://schemas.microsoft.com/office/powerpoint/2010/main" val="347543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951" y="1521614"/>
            <a:ext cx="8552972" cy="48568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dirty="0">
                <a:latin typeface="Times New Roman"/>
                <a:cs typeface="Times New Roman"/>
              </a:rPr>
              <a:t>4.  </a:t>
            </a:r>
            <a:r>
              <a:rPr lang="en-US" sz="3000" dirty="0">
                <a:highlight>
                  <a:srgbClr val="FFFF00"/>
                </a:highlight>
                <a:latin typeface="Times New Roman"/>
                <a:cs typeface="Times New Roman"/>
              </a:rPr>
              <a:t>Is it</a:t>
            </a:r>
            <a:r>
              <a:rPr lang="en-US" sz="3000" dirty="0">
                <a:latin typeface="Times New Roman"/>
                <a:cs typeface="Times New Roman"/>
              </a:rPr>
              <a:t> a pencil? (pen)</a:t>
            </a:r>
          </a:p>
          <a:p>
            <a:pPr>
              <a:lnSpc>
                <a:spcPct val="150000"/>
              </a:lnSpc>
            </a:pPr>
            <a:r>
              <a:rPr lang="en-US" sz="3000" dirty="0">
                <a:latin typeface="Times New Roman"/>
                <a:cs typeface="Times New Roman"/>
              </a:rPr>
              <a:t>   _________________________________________ </a:t>
            </a:r>
          </a:p>
          <a:p>
            <a:pPr>
              <a:lnSpc>
                <a:spcPct val="150000"/>
              </a:lnSpc>
            </a:pPr>
            <a:r>
              <a:rPr lang="en-US" sz="3000" dirty="0">
                <a:latin typeface="Times New Roman"/>
                <a:cs typeface="Times New Roman"/>
              </a:rPr>
              <a:t>5.  How old are you?</a:t>
            </a:r>
          </a:p>
          <a:p>
            <a:pPr>
              <a:lnSpc>
                <a:spcPct val="150000"/>
              </a:lnSpc>
            </a:pPr>
            <a:r>
              <a:rPr lang="en-US" sz="3000" dirty="0">
                <a:latin typeface="Times New Roman"/>
                <a:cs typeface="Times New Roman"/>
              </a:rPr>
              <a:t>   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3000" dirty="0">
                <a:latin typeface="Times New Roman"/>
                <a:cs typeface="Times New Roman"/>
              </a:rPr>
              <a:t>6.  Where do you live?</a:t>
            </a:r>
          </a:p>
          <a:p>
            <a:pPr>
              <a:lnSpc>
                <a:spcPct val="150000"/>
              </a:lnSpc>
            </a:pPr>
            <a:r>
              <a:rPr lang="en-US" sz="3000" dirty="0">
                <a:latin typeface="Times New Roman"/>
                <a:cs typeface="Times New Roman"/>
              </a:rPr>
              <a:t>   _________________________________________</a:t>
            </a:r>
          </a:p>
          <a:p>
            <a:pPr>
              <a:lnSpc>
                <a:spcPct val="150000"/>
              </a:lnSpc>
            </a:pPr>
            <a:endParaRPr lang="en-US" sz="3000" dirty="0"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1984" y="2255600"/>
            <a:ext cx="2364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No, it isn’t.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1984" y="4997096"/>
            <a:ext cx="3262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I live </a:t>
            </a:r>
            <a:r>
              <a:rPr lang="en-US" sz="36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  <a:cs typeface="Times New Roman"/>
              </a:rPr>
              <a:t>in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 Macau.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56709" y="2255599"/>
            <a:ext cx="2236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It is a pen.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91984" y="3626348"/>
            <a:ext cx="4506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I am (eight)</a:t>
            </a:r>
            <a:r>
              <a:rPr lang="mr-IN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 years old.</a:t>
            </a:r>
            <a:endParaRPr lang="en-US" sz="36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97208" y="101976"/>
            <a:ext cx="8959065" cy="1143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x-none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Answer the questions in complete sentences.</a:t>
            </a:r>
            <a:endParaRPr lang="en-US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52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3869" y="1431264"/>
            <a:ext cx="8676262" cy="48568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dirty="0">
                <a:latin typeface="Times New Roman"/>
                <a:cs typeface="Times New Roman"/>
              </a:rPr>
              <a:t>7.  When do you go to school?</a:t>
            </a:r>
          </a:p>
          <a:p>
            <a:pPr>
              <a:lnSpc>
                <a:spcPct val="150000"/>
              </a:lnSpc>
            </a:pPr>
            <a:r>
              <a:rPr lang="en-US" sz="3000" dirty="0">
                <a:latin typeface="Times New Roman"/>
                <a:cs typeface="Times New Roman"/>
              </a:rPr>
              <a:t>   _________________________________________ </a:t>
            </a:r>
          </a:p>
          <a:p>
            <a:pPr>
              <a:lnSpc>
                <a:spcPct val="150000"/>
              </a:lnSpc>
            </a:pPr>
            <a:r>
              <a:rPr lang="en-US" sz="3000" dirty="0">
                <a:latin typeface="Times New Roman"/>
                <a:cs typeface="Times New Roman"/>
              </a:rPr>
              <a:t>8.  How do you go to school?</a:t>
            </a:r>
          </a:p>
          <a:p>
            <a:pPr>
              <a:lnSpc>
                <a:spcPct val="150000"/>
              </a:lnSpc>
            </a:pPr>
            <a:r>
              <a:rPr lang="en-US" sz="3000" dirty="0">
                <a:latin typeface="Times New Roman"/>
                <a:cs typeface="Times New Roman"/>
              </a:rPr>
              <a:t>   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3000" dirty="0">
                <a:latin typeface="Times New Roman"/>
                <a:cs typeface="Times New Roman"/>
              </a:rPr>
              <a:t>9.  What do you do in autumn?</a:t>
            </a:r>
          </a:p>
          <a:p>
            <a:pPr>
              <a:lnSpc>
                <a:spcPct val="150000"/>
              </a:lnSpc>
            </a:pPr>
            <a:r>
              <a:rPr lang="en-US" sz="3000" dirty="0">
                <a:latin typeface="Times New Roman"/>
                <a:cs typeface="Times New Roman"/>
              </a:rPr>
              <a:t>   _________________________________________</a:t>
            </a:r>
          </a:p>
          <a:p>
            <a:pPr>
              <a:lnSpc>
                <a:spcPct val="150000"/>
              </a:lnSpc>
            </a:pPr>
            <a:endParaRPr lang="en-US" sz="3000" dirty="0"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8793" y="3551245"/>
            <a:ext cx="5814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I go to school </a:t>
            </a:r>
            <a:r>
              <a:rPr lang="en-US" sz="36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  <a:cs typeface="Times New Roman"/>
              </a:rPr>
              <a:t>on foot/ by … 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6600" y="4917759"/>
            <a:ext cx="72763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I (fly kites/ go hiking/…) </a:t>
            </a:r>
            <a:r>
              <a:rPr lang="en-US" sz="36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  <a:cs typeface="Times New Roman"/>
              </a:rPr>
              <a:t>in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 autumn.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8793" y="2168089"/>
            <a:ext cx="6417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I go to school </a:t>
            </a:r>
            <a:r>
              <a:rPr lang="en-US" sz="36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  <a:cs typeface="Times New Roman"/>
              </a:rPr>
              <a:t>at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 half past seven.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1073" y="89641"/>
            <a:ext cx="9030984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x-none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Answer the questions in complete sentences.</a:t>
            </a:r>
            <a:endParaRPr lang="en-US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055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797" y="132929"/>
            <a:ext cx="8797535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G. Fill in the blanks with </a:t>
            </a:r>
            <a:br>
              <a:rPr lang="en-US" sz="3500" b="1" i="1" u="sng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b="1" i="1" u="sng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Present Tense</a:t>
            </a:r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3500" b="1" i="1" u="sng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Continuous Tense</a:t>
            </a:r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058" y="1277912"/>
            <a:ext cx="8797534" cy="55493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000" dirty="0">
                <a:highlight>
                  <a:srgbClr val="FFFF00"/>
                </a:highlight>
                <a:latin typeface="Times New Roman"/>
                <a:cs typeface="Times New Roman"/>
              </a:rPr>
              <a:t>Please</a:t>
            </a:r>
            <a:r>
              <a:rPr lang="en-US" sz="3000" dirty="0">
                <a:latin typeface="Times New Roman"/>
                <a:cs typeface="Times New Roman"/>
              </a:rPr>
              <a:t> _____________ (close) the windows, Ally.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000" dirty="0">
                <a:latin typeface="Times New Roman"/>
                <a:cs typeface="Times New Roman"/>
              </a:rPr>
              <a:t>The boys _____________________(play) in the park </a:t>
            </a:r>
            <a:r>
              <a:rPr lang="en-US" sz="3000" dirty="0">
                <a:highlight>
                  <a:srgbClr val="FFFF00"/>
                </a:highlight>
                <a:latin typeface="Times New Roman"/>
                <a:cs typeface="Times New Roman"/>
              </a:rPr>
              <a:t>at the moment</a:t>
            </a:r>
            <a:r>
              <a:rPr lang="en-US" sz="3000" dirty="0">
                <a:latin typeface="Times New Roman"/>
                <a:cs typeface="Times New Roman"/>
              </a:rPr>
              <a:t>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000" dirty="0">
                <a:highlight>
                  <a:srgbClr val="FFFF00"/>
                </a:highlight>
                <a:latin typeface="Times New Roman"/>
                <a:cs typeface="Times New Roman"/>
              </a:rPr>
              <a:t>Be careful! </a:t>
            </a:r>
            <a:r>
              <a:rPr lang="en-US" sz="3000" dirty="0">
                <a:latin typeface="Times New Roman"/>
                <a:cs typeface="Times New Roman"/>
              </a:rPr>
              <a:t>The bus ____________________(come).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000" dirty="0">
                <a:latin typeface="Times New Roman"/>
                <a:cs typeface="Times New Roman"/>
              </a:rPr>
              <a:t>Dad </a:t>
            </a:r>
            <a:r>
              <a:rPr lang="en-US" sz="3000" dirty="0">
                <a:highlight>
                  <a:srgbClr val="FFFF00"/>
                </a:highlight>
                <a:latin typeface="Times New Roman"/>
                <a:cs typeface="Times New Roman"/>
              </a:rPr>
              <a:t>always</a:t>
            </a:r>
            <a:r>
              <a:rPr lang="en-US" sz="3000" dirty="0">
                <a:latin typeface="Times New Roman"/>
                <a:cs typeface="Times New Roman"/>
              </a:rPr>
              <a:t> ____________(work) at eight o’clock.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000" dirty="0">
                <a:highlight>
                  <a:srgbClr val="FFFF00"/>
                </a:highlight>
                <a:latin typeface="Times New Roman"/>
                <a:cs typeface="Times New Roman"/>
              </a:rPr>
              <a:t>Let’s</a:t>
            </a:r>
            <a:r>
              <a:rPr lang="en-US" sz="3000" dirty="0">
                <a:latin typeface="Times New Roman"/>
                <a:cs typeface="Times New Roman"/>
              </a:rPr>
              <a:t> _____________ (draw) a picture now.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000" dirty="0">
                <a:latin typeface="Times New Roman"/>
                <a:cs typeface="Times New Roman"/>
              </a:rPr>
              <a:t>Tom  __________ (</a:t>
            </a:r>
            <a:r>
              <a:rPr lang="en-US" sz="3000" dirty="0">
                <a:highlight>
                  <a:srgbClr val="FFFF00"/>
                </a:highlight>
                <a:latin typeface="Times New Roman"/>
                <a:cs typeface="Times New Roman"/>
              </a:rPr>
              <a:t>live</a:t>
            </a:r>
            <a:r>
              <a:rPr lang="en-US" sz="3000" dirty="0">
                <a:latin typeface="Times New Roman"/>
                <a:cs typeface="Times New Roman"/>
              </a:rPr>
              <a:t>) in Macau.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000" dirty="0">
                <a:latin typeface="Times New Roman"/>
                <a:cs typeface="Times New Roman"/>
              </a:rPr>
              <a:t>She __________________ (not talk) </a:t>
            </a:r>
            <a:r>
              <a:rPr lang="en-US" sz="3000" dirty="0">
                <a:highlight>
                  <a:srgbClr val="FFFF00"/>
                </a:highlight>
                <a:latin typeface="Times New Roman"/>
                <a:cs typeface="Times New Roman"/>
              </a:rPr>
              <a:t>at present</a:t>
            </a:r>
            <a:r>
              <a:rPr lang="en-US" sz="3000" dirty="0"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80621" y="1317218"/>
            <a:ext cx="12386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close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49573" y="2018137"/>
            <a:ext cx="26468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are playing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71058" y="3344696"/>
            <a:ext cx="22507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is coming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61647" y="4052582"/>
            <a:ext cx="15241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works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35159" y="4732031"/>
            <a:ext cx="13244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draw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84619" y="5442302"/>
            <a:ext cx="11544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lives</a:t>
            </a:r>
          </a:p>
        </p:txBody>
      </p:sp>
      <p:sp>
        <p:nvSpPr>
          <p:cNvPr id="14" name="TextBox 11">
            <a:extLst>
              <a:ext uri="{FF2B5EF4-FFF2-40B4-BE49-F238E27FC236}">
                <a16:creationId xmlns:a16="http://schemas.microsoft.com/office/drawing/2014/main" id="{A5A1C9EB-BAC7-4245-95D4-F4AC8628C79E}"/>
              </a:ext>
            </a:extLst>
          </p:cNvPr>
          <p:cNvSpPr txBox="1"/>
          <p:nvPr/>
        </p:nvSpPr>
        <p:spPr>
          <a:xfrm>
            <a:off x="1706182" y="6104752"/>
            <a:ext cx="31683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is not talking</a:t>
            </a:r>
          </a:p>
        </p:txBody>
      </p:sp>
    </p:spTree>
    <p:extLst>
      <p:ext uri="{BB962C8B-B14F-4D97-AF65-F5344CB8AC3E}">
        <p14:creationId xmlns:p14="http://schemas.microsoft.com/office/powerpoint/2010/main" val="356825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23" y="152259"/>
            <a:ext cx="8797535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G. Fill in the blanks with </a:t>
            </a:r>
            <a:b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b="1" i="1" u="sng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Tense</a:t>
            </a:r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3500" b="1" i="1" u="sng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Continuous Tense</a:t>
            </a:r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6309" y="1397662"/>
            <a:ext cx="8797534" cy="51855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Times New Roman"/>
                <a:cs typeface="Times New Roman"/>
              </a:rPr>
              <a:t>8. </a:t>
            </a:r>
            <a:r>
              <a:rPr lang="en-US" sz="2800" dirty="0">
                <a:highlight>
                  <a:srgbClr val="FFFF00"/>
                </a:highlight>
                <a:latin typeface="Times New Roman"/>
                <a:cs typeface="Times New Roman"/>
              </a:rPr>
              <a:t>Don’t</a:t>
            </a:r>
            <a:r>
              <a:rPr lang="en-US" sz="2800" dirty="0">
                <a:latin typeface="Times New Roman"/>
                <a:cs typeface="Times New Roman"/>
              </a:rPr>
              <a:t> ____________ (walk) on the grass.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/>
                <a:cs typeface="Times New Roman"/>
              </a:rPr>
              <a:t>9. Mr. Lee ___________(teach) me English </a:t>
            </a:r>
            <a:r>
              <a:rPr lang="en-US" sz="2800" dirty="0">
                <a:highlight>
                  <a:srgbClr val="FFFF00"/>
                </a:highlight>
                <a:latin typeface="Times New Roman"/>
                <a:cs typeface="Times New Roman"/>
              </a:rPr>
              <a:t>once a week</a:t>
            </a:r>
            <a:r>
              <a:rPr lang="en-US" sz="2800" dirty="0">
                <a:latin typeface="Times New Roman"/>
                <a:cs typeface="Times New Roman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/>
                <a:cs typeface="Times New Roman"/>
              </a:rPr>
              <a:t>10. ______ they ________ (drink) milk </a:t>
            </a:r>
            <a:r>
              <a:rPr lang="en-US" sz="2800" dirty="0">
                <a:highlight>
                  <a:srgbClr val="FFFF00"/>
                </a:highlight>
                <a:latin typeface="Times New Roman"/>
                <a:cs typeface="Times New Roman"/>
              </a:rPr>
              <a:t>every night</a:t>
            </a:r>
            <a:r>
              <a:rPr lang="en-US" sz="2800" dirty="0">
                <a:latin typeface="Times New Roman"/>
                <a:cs typeface="Times New Roman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/>
                <a:cs typeface="Times New Roman"/>
              </a:rPr>
              <a:t>11. ______ the monkeys _________ (eat) apples </a:t>
            </a:r>
            <a:r>
              <a:rPr lang="en-US" sz="2800" dirty="0">
                <a:highlight>
                  <a:srgbClr val="FFFF00"/>
                </a:highlight>
                <a:latin typeface="Times New Roman"/>
                <a:cs typeface="Times New Roman"/>
              </a:rPr>
              <a:t>now</a:t>
            </a:r>
            <a:r>
              <a:rPr lang="en-US" sz="2800" dirty="0">
                <a:latin typeface="Times New Roman"/>
                <a:cs typeface="Times New Roman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/>
                <a:cs typeface="Times New Roman"/>
              </a:rPr>
              <a:t>12. I </a:t>
            </a:r>
            <a:r>
              <a:rPr lang="en-US" sz="2800" dirty="0">
                <a:highlight>
                  <a:srgbClr val="FFFF00"/>
                </a:highlight>
                <a:latin typeface="Times New Roman"/>
                <a:cs typeface="Times New Roman"/>
              </a:rPr>
              <a:t>often</a:t>
            </a:r>
            <a:r>
              <a:rPr lang="en-US" sz="2800" dirty="0">
                <a:latin typeface="Times New Roman"/>
                <a:cs typeface="Times New Roman"/>
              </a:rPr>
              <a:t> _________ (go) swimming with my sister. 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/>
                <a:cs typeface="Times New Roman"/>
              </a:rPr>
              <a:t>      She ____________ (</a:t>
            </a:r>
            <a:r>
              <a:rPr lang="en-US" sz="2800" dirty="0">
                <a:highlight>
                  <a:srgbClr val="FFFF00"/>
                </a:highlight>
                <a:latin typeface="Times New Roman"/>
                <a:cs typeface="Times New Roman"/>
              </a:rPr>
              <a:t>like</a:t>
            </a:r>
            <a:r>
              <a:rPr lang="en-US" sz="2800" dirty="0">
                <a:latin typeface="Times New Roman"/>
                <a:cs typeface="Times New Roman"/>
              </a:rPr>
              <a:t>) swimming too.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/>
                <a:cs typeface="Times New Roman"/>
              </a:rPr>
              <a:t>13. Ken _____________(have) fish for lunch </a:t>
            </a:r>
            <a:r>
              <a:rPr lang="en-US" sz="2800" dirty="0">
                <a:highlight>
                  <a:srgbClr val="FFFF00"/>
                </a:highlight>
                <a:latin typeface="Times New Roman"/>
                <a:cs typeface="Times New Roman"/>
              </a:rPr>
              <a:t>every day</a:t>
            </a:r>
            <a:r>
              <a:rPr lang="en-US" sz="2800" dirty="0">
                <a:latin typeface="Times New Roman"/>
                <a:cs typeface="Times New Roman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/>
                <a:cs typeface="Times New Roman"/>
              </a:rPr>
              <a:t>14. He _________________(not wash) his hair </a:t>
            </a:r>
            <a:r>
              <a:rPr lang="en-US" sz="2800" dirty="0">
                <a:highlight>
                  <a:srgbClr val="FFFF00"/>
                </a:highlight>
                <a:latin typeface="Times New Roman"/>
                <a:cs typeface="Times New Roman"/>
              </a:rPr>
              <a:t>every night</a:t>
            </a:r>
            <a:r>
              <a:rPr lang="en-US" sz="2800" dirty="0"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68324" y="1403707"/>
            <a:ext cx="12394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walk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3725" y="2017547"/>
            <a:ext cx="17812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teaches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8725" y="2658582"/>
            <a:ext cx="8114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Do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97642" y="3324143"/>
            <a:ext cx="10009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Are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01424" y="3282537"/>
            <a:ext cx="15247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eating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82938" y="396693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go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53308" y="4595906"/>
            <a:ext cx="11833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likes</a:t>
            </a:r>
          </a:p>
        </p:txBody>
      </p:sp>
      <p:sp>
        <p:nvSpPr>
          <p:cNvPr id="13" name="TextBox 5">
            <a:extLst>
              <a:ext uri="{FF2B5EF4-FFF2-40B4-BE49-F238E27FC236}">
                <a16:creationId xmlns:a16="http://schemas.microsoft.com/office/drawing/2014/main" id="{2967EB17-76D5-406A-B385-20507E604573}"/>
              </a:ext>
            </a:extLst>
          </p:cNvPr>
          <p:cNvSpPr txBox="1"/>
          <p:nvPr/>
        </p:nvSpPr>
        <p:spPr>
          <a:xfrm>
            <a:off x="2605484" y="2677260"/>
            <a:ext cx="14109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drink</a:t>
            </a:r>
          </a:p>
        </p:txBody>
      </p:sp>
      <p:sp>
        <p:nvSpPr>
          <p:cNvPr id="14" name="TextBox 9">
            <a:extLst>
              <a:ext uri="{FF2B5EF4-FFF2-40B4-BE49-F238E27FC236}">
                <a16:creationId xmlns:a16="http://schemas.microsoft.com/office/drawing/2014/main" id="{ADF235D2-996B-4E9F-95A2-6E4018D5A7FB}"/>
              </a:ext>
            </a:extLst>
          </p:cNvPr>
          <p:cNvSpPr txBox="1"/>
          <p:nvPr/>
        </p:nvSpPr>
        <p:spPr>
          <a:xfrm>
            <a:off x="2068324" y="5229178"/>
            <a:ext cx="9268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has</a:t>
            </a:r>
          </a:p>
        </p:txBody>
      </p:sp>
      <p:sp>
        <p:nvSpPr>
          <p:cNvPr id="15" name="TextBox 9">
            <a:extLst>
              <a:ext uri="{FF2B5EF4-FFF2-40B4-BE49-F238E27FC236}">
                <a16:creationId xmlns:a16="http://schemas.microsoft.com/office/drawing/2014/main" id="{1D4C8181-0652-4D82-8BD1-4A6970C9EDAD}"/>
              </a:ext>
            </a:extLst>
          </p:cNvPr>
          <p:cNvSpPr txBox="1"/>
          <p:nvPr/>
        </p:nvSpPr>
        <p:spPr>
          <a:xfrm>
            <a:off x="1169707" y="5893344"/>
            <a:ext cx="32367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does not wash</a:t>
            </a:r>
          </a:p>
        </p:txBody>
      </p:sp>
    </p:spTree>
    <p:extLst>
      <p:ext uri="{BB962C8B-B14F-4D97-AF65-F5344CB8AC3E}">
        <p14:creationId xmlns:p14="http://schemas.microsoft.com/office/powerpoint/2010/main" val="173058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861" y="232958"/>
            <a:ext cx="8566220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x-non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pictures and complete the conversations.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171" y="4124358"/>
            <a:ext cx="8947601" cy="26058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800" dirty="0">
                <a:latin typeface="Times New Roman"/>
                <a:cs typeface="Times New Roman"/>
              </a:rPr>
              <a:t>A: What’s the weather like in ________________?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latin typeface="Times New Roman"/>
                <a:cs typeface="Times New Roman"/>
              </a:rPr>
              <a:t>    B: It’s warm and ________________.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latin typeface="Times New Roman"/>
                <a:cs typeface="Times New Roman"/>
              </a:rPr>
              <a:t>         We go to the ___________ and plant ______________.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53630" y="4274972"/>
            <a:ext cx="1441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spring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22518" y="5147386"/>
            <a:ext cx="1261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foggy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62092" y="5990056"/>
            <a:ext cx="1146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park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95476" y="6019922"/>
            <a:ext cx="16203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flowers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61" y="1575103"/>
            <a:ext cx="2648576" cy="254925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0" t="9526" r="2533" b="12722"/>
          <a:stretch/>
        </p:blipFill>
        <p:spPr>
          <a:xfrm>
            <a:off x="6187440" y="1979752"/>
            <a:ext cx="2956560" cy="182390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01" t="20894" r="934" b="20383"/>
          <a:stretch/>
        </p:blipFill>
        <p:spPr>
          <a:xfrm>
            <a:off x="2760197" y="1866504"/>
            <a:ext cx="3261360" cy="1963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5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271" y="212896"/>
            <a:ext cx="8552040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x-non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pictures and complete the conversations.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71" y="4124358"/>
            <a:ext cx="8947601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dirty="0">
                <a:latin typeface="Times New Roman"/>
                <a:cs typeface="Times New Roman"/>
              </a:rPr>
              <a:t>2.  A: What’s the weather like in ________________?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latin typeface="Times New Roman"/>
                <a:cs typeface="Times New Roman"/>
              </a:rPr>
              <a:t>    B: It’s hot and ________________.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latin typeface="Times New Roman"/>
                <a:cs typeface="Times New Roman"/>
              </a:rPr>
              <a:t>         We go ________________ and eat ______________.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53630" y="4274972"/>
            <a:ext cx="1800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summer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22518" y="5147386"/>
            <a:ext cx="1364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sunny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40856" y="5990056"/>
            <a:ext cx="2210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swimming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54393" y="6019922"/>
            <a:ext cx="2061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ice cream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20" y="2016337"/>
            <a:ext cx="1982936" cy="1982936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" t="24120" r="2166" b="24803"/>
          <a:stretch/>
        </p:blipFill>
        <p:spPr>
          <a:xfrm>
            <a:off x="2340652" y="1975795"/>
            <a:ext cx="3750854" cy="198293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793" y="1394827"/>
            <a:ext cx="2090711" cy="265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14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059" y="257927"/>
            <a:ext cx="8616463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x-none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pictures and complete the conversations.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71" y="4124358"/>
            <a:ext cx="8947601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dirty="0">
                <a:latin typeface="Times New Roman"/>
                <a:cs typeface="Times New Roman"/>
              </a:rPr>
              <a:t>3.  A: What’s the weather like in ________________?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latin typeface="Times New Roman"/>
                <a:cs typeface="Times New Roman"/>
              </a:rPr>
              <a:t>    B: It’s cool and ________________.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latin typeface="Times New Roman"/>
                <a:cs typeface="Times New Roman"/>
              </a:rPr>
              <a:t>         We go _______________ and fly ________________.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53630" y="4274972"/>
            <a:ext cx="1723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autumn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22518" y="5147386"/>
            <a:ext cx="1390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windy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78172" y="5960196"/>
            <a:ext cx="1441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hiking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98856" y="5960195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kites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55" y="2037845"/>
            <a:ext cx="2914252" cy="1891026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945" y="1464114"/>
            <a:ext cx="1783316" cy="267497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7" t="2000" r="11143" b="4383"/>
          <a:stretch/>
        </p:blipFill>
        <p:spPr>
          <a:xfrm>
            <a:off x="5910411" y="1472598"/>
            <a:ext cx="2796401" cy="265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14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141" y="266088"/>
            <a:ext cx="8507660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x-none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pictures and complete the conversations.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71" y="4124358"/>
            <a:ext cx="8947601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dirty="0">
                <a:latin typeface="Times New Roman"/>
                <a:cs typeface="Times New Roman"/>
              </a:rPr>
              <a:t>4.  A: What’s the weather like in ________________?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latin typeface="Times New Roman"/>
                <a:cs typeface="Times New Roman"/>
              </a:rPr>
              <a:t>    B: It’s _________ and ________________.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latin typeface="Times New Roman"/>
                <a:cs typeface="Times New Roman"/>
              </a:rPr>
              <a:t>         We eat ______________ and wear a ______________.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53630" y="4274972"/>
            <a:ext cx="1467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winter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37558" y="5140020"/>
            <a:ext cx="1005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cold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52971" y="5152257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dry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40259" y="5974072"/>
            <a:ext cx="1467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hotpot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04" y="2140659"/>
            <a:ext cx="2854528" cy="1901829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204" y="1699868"/>
            <a:ext cx="2384162" cy="2384162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608" y="1467112"/>
            <a:ext cx="2657246" cy="2657246"/>
          </a:xfrm>
          <a:prstGeom prst="rect">
            <a:avLst/>
          </a:prstGeom>
        </p:spPr>
      </p:pic>
      <p:sp>
        <p:nvSpPr>
          <p:cNvPr id="7" name="向左箭號 6"/>
          <p:cNvSpPr/>
          <p:nvPr/>
        </p:nvSpPr>
        <p:spPr>
          <a:xfrm rot="3834177">
            <a:off x="8482932" y="2936220"/>
            <a:ext cx="660012" cy="372779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TextBox 11"/>
          <p:cNvSpPr txBox="1"/>
          <p:nvPr/>
        </p:nvSpPr>
        <p:spPr>
          <a:xfrm>
            <a:off x="6596201" y="6011055"/>
            <a:ext cx="1159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scarf</a:t>
            </a:r>
          </a:p>
        </p:txBody>
      </p:sp>
      <p:pic>
        <p:nvPicPr>
          <p:cNvPr id="10242" name="Picture 2" descr="Cold Toddler Coloring Pages | Free Winter Coloring Pages | Kidadl">
            <a:extLst>
              <a:ext uri="{FF2B5EF4-FFF2-40B4-BE49-F238E27FC236}">
                <a16:creationId xmlns:a16="http://schemas.microsoft.com/office/drawing/2014/main" id="{45038F7F-19B4-4898-98F4-D5D98ABCA0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41" b="9363"/>
          <a:stretch/>
        </p:blipFill>
        <p:spPr bwMode="auto">
          <a:xfrm>
            <a:off x="79171" y="1838306"/>
            <a:ext cx="1914548" cy="2271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14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291709" y="1216970"/>
            <a:ext cx="6109365" cy="555536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marL="457200" indent="-457200">
              <a:lnSpc>
                <a:spcPct val="200000"/>
              </a:lnSpc>
              <a:buFont typeface="Arial"/>
              <a:buChar char="•"/>
            </a:pPr>
            <a:r>
              <a:rPr lang="zh-TW" altLang="en-US" sz="3000" dirty="0"/>
              <a:t>一月</a:t>
            </a:r>
            <a:r>
              <a:rPr lang="en-US" altLang="zh-TW" sz="3000" dirty="0"/>
              <a:t> - _______________________</a:t>
            </a:r>
          </a:p>
          <a:p>
            <a:pPr marL="457200" indent="-457200">
              <a:lnSpc>
                <a:spcPct val="200000"/>
              </a:lnSpc>
              <a:buFont typeface="Arial"/>
              <a:buChar char="•"/>
            </a:pPr>
            <a:r>
              <a:rPr lang="zh-TW" altLang="en-US" sz="3000" dirty="0"/>
              <a:t>二月</a:t>
            </a:r>
            <a:r>
              <a:rPr lang="en-US" altLang="zh-TW" sz="3000" dirty="0"/>
              <a:t> - _______________________</a:t>
            </a:r>
          </a:p>
          <a:p>
            <a:pPr marL="457200" indent="-457200">
              <a:lnSpc>
                <a:spcPct val="200000"/>
              </a:lnSpc>
              <a:buFont typeface="Arial"/>
              <a:buChar char="•"/>
            </a:pPr>
            <a:r>
              <a:rPr lang="zh-TW" altLang="en-US" sz="3000" dirty="0"/>
              <a:t>三月</a:t>
            </a:r>
            <a:r>
              <a:rPr lang="en-US" altLang="zh-TW" sz="3000" dirty="0"/>
              <a:t> - _______________________</a:t>
            </a:r>
          </a:p>
          <a:p>
            <a:pPr marL="457200" indent="-457200">
              <a:lnSpc>
                <a:spcPct val="200000"/>
              </a:lnSpc>
              <a:buFont typeface="Arial"/>
              <a:buChar char="•"/>
            </a:pPr>
            <a:r>
              <a:rPr lang="zh-TW" altLang="en-US" sz="3000" dirty="0"/>
              <a:t>四月</a:t>
            </a:r>
            <a:r>
              <a:rPr lang="en-US" altLang="zh-TW" sz="3000" dirty="0"/>
              <a:t> - _______________________</a:t>
            </a:r>
          </a:p>
          <a:p>
            <a:pPr marL="457200" indent="-457200">
              <a:lnSpc>
                <a:spcPct val="200000"/>
              </a:lnSpc>
              <a:buFont typeface="Arial"/>
              <a:buChar char="•"/>
            </a:pPr>
            <a:r>
              <a:rPr lang="zh-TW" altLang="en-US" sz="3000" dirty="0"/>
              <a:t>五月</a:t>
            </a:r>
            <a:r>
              <a:rPr lang="en-US" altLang="zh-TW" sz="3000" dirty="0"/>
              <a:t> - _______________________</a:t>
            </a:r>
          </a:p>
          <a:p>
            <a:pPr marL="457200" indent="-457200">
              <a:lnSpc>
                <a:spcPct val="200000"/>
              </a:lnSpc>
              <a:buFont typeface="Arial"/>
              <a:buChar char="•"/>
            </a:pPr>
            <a:r>
              <a:rPr lang="zh-TW" altLang="en-US" sz="3000" dirty="0"/>
              <a:t>六月</a:t>
            </a:r>
            <a:r>
              <a:rPr lang="en-US" altLang="zh-TW" sz="3000" dirty="0"/>
              <a:t> - _______________________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61427" y="1364361"/>
            <a:ext cx="20088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January</a:t>
            </a:r>
            <a:endParaRPr lang="en-US" sz="40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33563" y="2229819"/>
            <a:ext cx="22645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February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37508" y="3145037"/>
            <a:ext cx="16566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March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89293" y="4043175"/>
            <a:ext cx="13531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April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73376" y="5001836"/>
            <a:ext cx="11849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May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63376" y="5963891"/>
            <a:ext cx="1239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June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005" y="126612"/>
            <a:ext cx="7521501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zh-TW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the months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498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759" y="676252"/>
            <a:ext cx="8759164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Write the correct order of the months.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2418" y="2139823"/>
            <a:ext cx="8759164" cy="22852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3000" dirty="0">
                <a:latin typeface="Times New Roman"/>
                <a:cs typeface="Times New Roman"/>
              </a:rPr>
              <a:t>January </a:t>
            </a:r>
            <a:r>
              <a:rPr lang="en-US" sz="3000" dirty="0">
                <a:latin typeface="Times New Roman"/>
                <a:cs typeface="Times New Roman"/>
                <a:sym typeface="Wingdings"/>
              </a:rPr>
              <a:t>    ___________________   March </a:t>
            </a:r>
          </a:p>
          <a:p>
            <a:pPr>
              <a:lnSpc>
                <a:spcPct val="250000"/>
              </a:lnSpc>
            </a:pPr>
            <a:r>
              <a:rPr lang="en-US" sz="3000" dirty="0">
                <a:latin typeface="Times New Roman"/>
                <a:cs typeface="Times New Roman"/>
                <a:sym typeface="Wingdings"/>
              </a:rPr>
              <a:t> _______________ __________________  June</a:t>
            </a:r>
            <a:endParaRPr lang="en-US" sz="3000" dirty="0"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56534" y="2495504"/>
            <a:ext cx="22645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February</a:t>
            </a:r>
            <a:endParaRPr lang="en-US" sz="40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53652" y="3605132"/>
            <a:ext cx="13531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April</a:t>
            </a:r>
            <a:endParaRPr lang="en-US" sz="40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112" y="3605132"/>
            <a:ext cx="11849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May</a:t>
            </a:r>
            <a:endParaRPr lang="en-US" sz="40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3775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93D59494-1E76-4FE7-9621-56FC4015E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759" y="676252"/>
            <a:ext cx="8759164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Write the correct order of the months.</a:t>
            </a: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EB51BD09-CC9A-442D-8A51-4E447D37B997}"/>
              </a:ext>
            </a:extLst>
          </p:cNvPr>
          <p:cNvSpPr txBox="1"/>
          <p:nvPr/>
        </p:nvSpPr>
        <p:spPr>
          <a:xfrm>
            <a:off x="192418" y="2139823"/>
            <a:ext cx="8759164" cy="22018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3000" dirty="0">
                <a:latin typeface="Times New Roman"/>
                <a:cs typeface="Times New Roman"/>
              </a:rPr>
              <a:t> _____________   </a:t>
            </a:r>
            <a:r>
              <a:rPr lang="en-US" sz="3000" dirty="0">
                <a:latin typeface="Times New Roman"/>
                <a:cs typeface="Times New Roman"/>
                <a:sym typeface="Wingdings" panose="05000000000000000000" pitchFamily="2" charset="2"/>
              </a:rPr>
              <a:t></a:t>
            </a:r>
            <a:r>
              <a:rPr lang="en-US" sz="3000" dirty="0">
                <a:latin typeface="Times New Roman"/>
                <a:cs typeface="Times New Roman"/>
                <a:sym typeface="Wingdings"/>
              </a:rPr>
              <a:t>    February     </a:t>
            </a:r>
            <a:r>
              <a:rPr lang="en-US" sz="3000" dirty="0">
                <a:latin typeface="Times New Roman"/>
                <a:cs typeface="Times New Roman"/>
                <a:sym typeface="Wingdings" panose="05000000000000000000" pitchFamily="2" charset="2"/>
              </a:rPr>
              <a:t>       </a:t>
            </a:r>
            <a:r>
              <a:rPr lang="en-US" sz="3000" dirty="0">
                <a:latin typeface="Times New Roman"/>
                <a:cs typeface="Times New Roman"/>
                <a:sym typeface="Wingdings"/>
              </a:rPr>
              <a:t>March </a:t>
            </a:r>
          </a:p>
          <a:p>
            <a:pPr>
              <a:lnSpc>
                <a:spcPct val="250000"/>
              </a:lnSpc>
            </a:pPr>
            <a:r>
              <a:rPr lang="en-US" altLang="zh-TW" sz="3000" dirty="0">
                <a:latin typeface="Times New Roman"/>
                <a:cs typeface="Times New Roman"/>
                <a:sym typeface="Wingdings" panose="05000000000000000000" pitchFamily="2" charset="2"/>
              </a:rPr>
              <a:t></a:t>
            </a:r>
            <a:r>
              <a:rPr lang="en-US" sz="3000" dirty="0">
                <a:latin typeface="Times New Roman"/>
                <a:cs typeface="Times New Roman"/>
                <a:sym typeface="Wingdings"/>
              </a:rPr>
              <a:t> _____________  </a:t>
            </a:r>
            <a:r>
              <a:rPr lang="en-US" sz="3000" dirty="0">
                <a:latin typeface="Times New Roman"/>
                <a:cs typeface="Times New Roman"/>
                <a:sym typeface="Wingdings" panose="05000000000000000000" pitchFamily="2" charset="2"/>
              </a:rPr>
              <a:t></a:t>
            </a:r>
            <a:r>
              <a:rPr lang="en-US" altLang="zh-TW" sz="3000" dirty="0">
                <a:latin typeface="Times New Roman"/>
                <a:cs typeface="Times New Roman"/>
                <a:sym typeface="Wingdings" panose="05000000000000000000" pitchFamily="2" charset="2"/>
              </a:rPr>
              <a:t>     May       </a:t>
            </a:r>
            <a:r>
              <a:rPr lang="en-US" sz="3000" dirty="0">
                <a:latin typeface="Times New Roman"/>
                <a:cs typeface="Times New Roman"/>
                <a:sym typeface="Wingdings"/>
              </a:rPr>
              <a:t>  _____________ </a:t>
            </a:r>
            <a:endParaRPr lang="en-US" sz="3000" dirty="0">
              <a:latin typeface="Times New Roman"/>
              <a:cs typeface="Times New Roman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94E6DD8D-B62E-4723-A2EB-6FF27DD7FA65}"/>
              </a:ext>
            </a:extLst>
          </p:cNvPr>
          <p:cNvSpPr txBox="1"/>
          <p:nvPr/>
        </p:nvSpPr>
        <p:spPr>
          <a:xfrm>
            <a:off x="6299502" y="3527891"/>
            <a:ext cx="12394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June</a:t>
            </a:r>
            <a:endParaRPr lang="en-US" sz="40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10">
            <a:extLst>
              <a:ext uri="{FF2B5EF4-FFF2-40B4-BE49-F238E27FC236}">
                <a16:creationId xmlns:a16="http://schemas.microsoft.com/office/drawing/2014/main" id="{D9EB7B0E-C73E-406B-B84F-8663A95FF170}"/>
              </a:ext>
            </a:extLst>
          </p:cNvPr>
          <p:cNvSpPr txBox="1"/>
          <p:nvPr/>
        </p:nvSpPr>
        <p:spPr>
          <a:xfrm>
            <a:off x="981398" y="3527891"/>
            <a:ext cx="13532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April</a:t>
            </a:r>
            <a:endParaRPr lang="en-US" sz="40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TextBox 10">
            <a:extLst>
              <a:ext uri="{FF2B5EF4-FFF2-40B4-BE49-F238E27FC236}">
                <a16:creationId xmlns:a16="http://schemas.microsoft.com/office/drawing/2014/main" id="{F400F194-BAB3-4912-859B-D833E66FCA4D}"/>
              </a:ext>
            </a:extLst>
          </p:cNvPr>
          <p:cNvSpPr txBox="1"/>
          <p:nvPr/>
        </p:nvSpPr>
        <p:spPr>
          <a:xfrm>
            <a:off x="691972" y="2343180"/>
            <a:ext cx="20088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January</a:t>
            </a:r>
            <a:endParaRPr lang="en-US" sz="40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6388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22563" y="1288008"/>
            <a:ext cx="7031343" cy="555536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3000" dirty="0">
                <a:latin typeface="Times New Roman"/>
                <a:cs typeface="Times New Roman"/>
              </a:rPr>
              <a:t>long - _________________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3000" dirty="0">
                <a:latin typeface="Times New Roman"/>
                <a:cs typeface="Times New Roman"/>
              </a:rPr>
              <a:t>old - _________________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3000" dirty="0">
                <a:latin typeface="Times New Roman"/>
                <a:cs typeface="Times New Roman"/>
              </a:rPr>
              <a:t>big - ________________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3000" dirty="0">
                <a:latin typeface="Times New Roman"/>
                <a:cs typeface="Times New Roman"/>
              </a:rPr>
              <a:t>good - ________________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3000" dirty="0">
                <a:latin typeface="Times New Roman"/>
                <a:cs typeface="Times New Roman"/>
              </a:rPr>
              <a:t>black - _______________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3000" dirty="0">
                <a:latin typeface="Times New Roman"/>
                <a:cs typeface="Times New Roman"/>
              </a:rPr>
              <a:t>tall - ________________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140" y="188883"/>
            <a:ext cx="8245825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Write the opposites.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87815" y="1441723"/>
            <a:ext cx="13260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short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88479" y="2348246"/>
            <a:ext cx="15246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young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74264" y="3283491"/>
            <a:ext cx="13531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small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44958" y="4218736"/>
            <a:ext cx="10117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bad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60111" y="5059557"/>
            <a:ext cx="13814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white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60111" y="5994802"/>
            <a:ext cx="13260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short</a:t>
            </a:r>
          </a:p>
        </p:txBody>
      </p:sp>
    </p:spTree>
    <p:extLst>
      <p:ext uri="{BB962C8B-B14F-4D97-AF65-F5344CB8AC3E}">
        <p14:creationId xmlns:p14="http://schemas.microsoft.com/office/powerpoint/2010/main" val="161409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56328" y="1142063"/>
            <a:ext cx="7031343" cy="555536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 startAt="7"/>
            </a:pPr>
            <a:r>
              <a:rPr lang="en-US" sz="3000" dirty="0">
                <a:latin typeface="Times New Roman"/>
                <a:cs typeface="Times New Roman"/>
              </a:rPr>
              <a:t>fat - _________________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 startAt="7"/>
            </a:pPr>
            <a:r>
              <a:rPr lang="en-US" sz="3000" dirty="0">
                <a:latin typeface="Times New Roman"/>
                <a:cs typeface="Times New Roman"/>
              </a:rPr>
              <a:t>strong - _________________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 startAt="7"/>
            </a:pPr>
            <a:r>
              <a:rPr lang="en-US" sz="3000" dirty="0">
                <a:latin typeface="Times New Roman"/>
                <a:cs typeface="Times New Roman"/>
              </a:rPr>
              <a:t>small - ________________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 startAt="7"/>
            </a:pPr>
            <a:r>
              <a:rPr lang="en-US" sz="3000" dirty="0">
                <a:latin typeface="Times New Roman"/>
                <a:cs typeface="Times New Roman"/>
              </a:rPr>
              <a:t>white - ________________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 startAt="7"/>
            </a:pPr>
            <a:r>
              <a:rPr lang="en-US" sz="3000" dirty="0">
                <a:latin typeface="Times New Roman"/>
                <a:cs typeface="Times New Roman"/>
              </a:rPr>
              <a:t>bad - _______________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 startAt="7"/>
            </a:pPr>
            <a:r>
              <a:rPr lang="en-US" sz="3000" dirty="0">
                <a:latin typeface="Times New Roman"/>
                <a:cs typeface="Times New Roman"/>
              </a:rPr>
              <a:t>young - ________________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225" y="167088"/>
            <a:ext cx="8235550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Write the opposites.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24586" y="1349551"/>
            <a:ext cx="10685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thin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83046" y="2283840"/>
            <a:ext cx="13516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weak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04286" y="3140630"/>
            <a:ext cx="8689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big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57398" y="4071894"/>
            <a:ext cx="14029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black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40378" y="4912672"/>
            <a:ext cx="1239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good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24398" y="5859948"/>
            <a:ext cx="8689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old</a:t>
            </a:r>
          </a:p>
        </p:txBody>
      </p:sp>
    </p:spTree>
    <p:extLst>
      <p:ext uri="{BB962C8B-B14F-4D97-AF65-F5344CB8AC3E}">
        <p14:creationId xmlns:p14="http://schemas.microsoft.com/office/powerpoint/2010/main" val="134101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789" y="328946"/>
            <a:ext cx="8260422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Fill in the blanks with </a:t>
            </a: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2621" y="1313579"/>
            <a:ext cx="6775806" cy="54916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3000" dirty="0">
                <a:latin typeface="Times New Roman"/>
                <a:cs typeface="Times New Roman"/>
              </a:rPr>
              <a:t>__________ owl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3000" dirty="0">
                <a:latin typeface="Times New Roman"/>
                <a:cs typeface="Times New Roman"/>
              </a:rPr>
              <a:t>__________ ice cream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3000" dirty="0">
                <a:latin typeface="Times New Roman"/>
                <a:cs typeface="Times New Roman"/>
              </a:rPr>
              <a:t>__________ cake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3000" dirty="0">
                <a:latin typeface="Times New Roman"/>
                <a:cs typeface="Times New Roman"/>
              </a:rPr>
              <a:t>__________ office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3000" dirty="0">
                <a:latin typeface="Times New Roman"/>
                <a:cs typeface="Times New Roman"/>
              </a:rPr>
              <a:t>__________ cat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3000" dirty="0">
                <a:latin typeface="Times New Roman"/>
                <a:cs typeface="Times New Roman"/>
              </a:rPr>
              <a:t>__________ apple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51541" y="1471946"/>
            <a:ext cx="7264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51541" y="2366496"/>
            <a:ext cx="7264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94183" y="3331623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01519" y="4231910"/>
            <a:ext cx="7264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44161" y="5126460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13540" y="6021010"/>
            <a:ext cx="7264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</a:p>
        </p:txBody>
      </p:sp>
    </p:spTree>
    <p:extLst>
      <p:ext uri="{BB962C8B-B14F-4D97-AF65-F5344CB8AC3E}">
        <p14:creationId xmlns:p14="http://schemas.microsoft.com/office/powerpoint/2010/main" val="164016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970" y="255369"/>
            <a:ext cx="7998060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Fill in the blanks with </a:t>
            </a: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98921" y="1272879"/>
            <a:ext cx="6746158" cy="54916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 startAt="7"/>
            </a:pPr>
            <a:r>
              <a:rPr lang="en-US" sz="3000" dirty="0">
                <a:latin typeface="Times New Roman"/>
                <a:cs typeface="Times New Roman"/>
              </a:rPr>
              <a:t>__________ rabbit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 startAt="7"/>
            </a:pPr>
            <a:r>
              <a:rPr lang="en-US" sz="3000" dirty="0">
                <a:latin typeface="Times New Roman"/>
                <a:cs typeface="Times New Roman"/>
              </a:rPr>
              <a:t>__________ axe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 startAt="7"/>
            </a:pPr>
            <a:r>
              <a:rPr lang="en-US" sz="3000" dirty="0">
                <a:latin typeface="Times New Roman"/>
                <a:cs typeface="Times New Roman"/>
              </a:rPr>
              <a:t>__________ island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 startAt="7"/>
            </a:pPr>
            <a:r>
              <a:rPr lang="en-US" sz="3000" dirty="0">
                <a:latin typeface="Times New Roman"/>
                <a:cs typeface="Times New Roman"/>
              </a:rPr>
              <a:t>__________ banana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 startAt="7"/>
            </a:pPr>
            <a:r>
              <a:rPr lang="en-US" sz="3000" dirty="0">
                <a:latin typeface="Times New Roman"/>
                <a:cs typeface="Times New Roman"/>
              </a:rPr>
              <a:t>__________ uncle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 startAt="7"/>
            </a:pPr>
            <a:r>
              <a:rPr lang="en-US" sz="3000" dirty="0">
                <a:latin typeface="Times New Roman"/>
                <a:cs typeface="Times New Roman"/>
              </a:rPr>
              <a:t>__________ ruler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49464" y="1430275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06821" y="2355617"/>
            <a:ext cx="7264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06821" y="3280779"/>
            <a:ext cx="7264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48368" y="4179852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28794" y="5106919"/>
            <a:ext cx="7264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71436" y="6007425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53546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5684" y="1402031"/>
            <a:ext cx="8733692" cy="525272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3000" dirty="0">
                <a:latin typeface="Times New Roman"/>
                <a:cs typeface="Times New Roman"/>
              </a:rPr>
              <a:t>I ________ a good student.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800" dirty="0">
                <a:latin typeface="Times New Roman"/>
                <a:cs typeface="Times New Roman"/>
              </a:rPr>
              <a:t>Benny _____ father a teacher. He _________ kind.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800" dirty="0">
                <a:latin typeface="Times New Roman"/>
                <a:cs typeface="Times New Roman"/>
              </a:rPr>
              <a:t>Miss Wong __________ skirt is blue.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800" dirty="0">
                <a:latin typeface="Times New Roman"/>
                <a:cs typeface="Times New Roman"/>
              </a:rPr>
              <a:t>They ___________ my friends.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800" dirty="0">
                <a:latin typeface="Times New Roman"/>
                <a:cs typeface="Times New Roman"/>
              </a:rPr>
              <a:t>Kelly _________ sister is good at English.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800" dirty="0">
                <a:latin typeface="Times New Roman"/>
                <a:cs typeface="Times New Roman"/>
              </a:rPr>
              <a:t>It ___________ my new pencil case.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4797" y="1637780"/>
            <a:ext cx="8601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 ’</a:t>
            </a:r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4978" y="2468554"/>
            <a:ext cx="632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 ’</a:t>
            </a:r>
            <a:r>
              <a:rPr lang="en-US" altLang="zh-TW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lang="en-US" sz="40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27176" y="2468554"/>
            <a:ext cx="632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 ’</a:t>
            </a:r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72535" y="3320505"/>
            <a:ext cx="632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 ’</a:t>
            </a:r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3568" y="4200799"/>
            <a:ext cx="8789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 ’</a:t>
            </a:r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16798" y="5081093"/>
            <a:ext cx="632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 ’</a:t>
            </a:r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228" y="164053"/>
            <a:ext cx="8559544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 Fill in the blanks with </a:t>
            </a:r>
            <a:r>
              <a:rPr lang="en-US" sz="4000" b="1" dirty="0">
                <a:solidFill>
                  <a:srgbClr val="008000"/>
                </a:solidFill>
                <a:latin typeface="+mn-lt"/>
                <a:cs typeface="Times New Roman" panose="02020603050405020304" pitchFamily="18" charset="0"/>
              </a:rPr>
              <a:t>’</a:t>
            </a:r>
            <a:r>
              <a:rPr lang="en-US" sz="4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4000" b="1" dirty="0">
                <a:solidFill>
                  <a:srgbClr val="008000"/>
                </a:solidFill>
                <a:latin typeface="+mn-lt"/>
                <a:cs typeface="Times New Roman" panose="02020603050405020304" pitchFamily="18" charset="0"/>
              </a:rPr>
              <a:t>’</a:t>
            </a:r>
            <a:r>
              <a:rPr lang="en-US" sz="4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4000" b="1" dirty="0">
                <a:solidFill>
                  <a:srgbClr val="008000"/>
                </a:solidFill>
                <a:latin typeface="+mn-lt"/>
                <a:cs typeface="Times New Roman" panose="02020603050405020304" pitchFamily="18" charset="0"/>
              </a:rPr>
              <a:t>’</a:t>
            </a:r>
            <a:r>
              <a:rPr lang="en-US" sz="4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8634" y="5890910"/>
            <a:ext cx="632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 ’</a:t>
            </a:r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68866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</TotalTime>
  <Words>921</Words>
  <Application>Microsoft Office PowerPoint</Application>
  <PresentationFormat>如螢幕大小 (4:3)</PresentationFormat>
  <Paragraphs>208</Paragraphs>
  <Slides>19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佈景主題</vt:lpstr>
      <vt:lpstr>Revision 1</vt:lpstr>
      <vt:lpstr>A. Write the months.</vt:lpstr>
      <vt:lpstr>B. Write the correct order of the months.</vt:lpstr>
      <vt:lpstr>B. Write the correct order of the months.</vt:lpstr>
      <vt:lpstr>C. Write the opposites.</vt:lpstr>
      <vt:lpstr>C. Write the opposites.</vt:lpstr>
      <vt:lpstr>D. Fill in the blanks with a / an.</vt:lpstr>
      <vt:lpstr>D. Fill in the blanks with a / an.</vt:lpstr>
      <vt:lpstr>E. Fill in the blanks with ’m / ’s / ’re .</vt:lpstr>
      <vt:lpstr>E. Fill in the blanks with ’m / ’s / ’re .</vt:lpstr>
      <vt:lpstr>F. Answer the questions in complete sentences.</vt:lpstr>
      <vt:lpstr>PowerPoint 簡報</vt:lpstr>
      <vt:lpstr>F. Answer the questions in complete sentences.</vt:lpstr>
      <vt:lpstr>G. Fill in the blanks with   Present Tense or Present Continuous Tense.</vt:lpstr>
      <vt:lpstr>G. Fill in the blanks with  Present Tense or Present Continuous Tense.</vt:lpstr>
      <vt:lpstr>H. Look at the pictures and complete the conversations.</vt:lpstr>
      <vt:lpstr>H. Look at the pictures and complete the conversations.</vt:lpstr>
      <vt:lpstr>H. Look at the pictures and complete the conversations.</vt:lpstr>
      <vt:lpstr>H. Look at the pictures and complete the conversations.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1 revision</dc:title>
  <dc:creator>Chelsea</dc:creator>
  <cp:lastModifiedBy>sf-te</cp:lastModifiedBy>
  <cp:revision>38</cp:revision>
  <dcterms:created xsi:type="dcterms:W3CDTF">2020-09-28T13:27:14Z</dcterms:created>
  <dcterms:modified xsi:type="dcterms:W3CDTF">2021-09-27T11:32:36Z</dcterms:modified>
</cp:coreProperties>
</file>